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32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UGA Advisor Award Packet Info Session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Julia Butler-Mayes (Office of Instruction)</a:t>
            </a:r>
          </a:p>
          <a:p>
            <a:r>
              <a:rPr lang="en-US" dirty="0"/>
              <a:t>Mike Merva (Franklin College)</a:t>
            </a:r>
          </a:p>
        </p:txBody>
      </p:sp>
    </p:spTree>
    <p:extLst>
      <p:ext uri="{BB962C8B-B14F-4D97-AF65-F5344CB8AC3E}">
        <p14:creationId xmlns:p14="http://schemas.microsoft.com/office/powerpoint/2010/main" val="2972967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455" y="988004"/>
            <a:ext cx="7185557" cy="1280890"/>
          </a:xfrm>
        </p:spPr>
        <p:txBody>
          <a:bodyPr>
            <a:normAutofit/>
          </a:bodyPr>
          <a:lstStyle/>
          <a:p>
            <a:r>
              <a:rPr lang="en-US" sz="4000" dirty="0"/>
              <a:t>Selection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8543" y="2091612"/>
            <a:ext cx="8915400" cy="3777622"/>
          </a:xfrm>
        </p:spPr>
        <p:txBody>
          <a:bodyPr>
            <a:normAutofit/>
          </a:bodyPr>
          <a:lstStyle/>
          <a:p>
            <a:r>
              <a:rPr lang="en-US" sz="2000" dirty="0"/>
              <a:t>Committee members: (3) SGA-chosen students, plus past three years of outstanding academic advising award winners</a:t>
            </a:r>
          </a:p>
          <a:p>
            <a:r>
              <a:rPr lang="en-US" sz="2000" dirty="0"/>
              <a:t>If more than five nominees in a category, nominations are culled to top five by the advisors on the selection committee (not students)</a:t>
            </a:r>
          </a:p>
          <a:p>
            <a:r>
              <a:rPr lang="en-US" sz="2000" dirty="0"/>
              <a:t>Committee will use a combination of holistic and rubric-based evaluations to assess winners</a:t>
            </a:r>
          </a:p>
          <a:p>
            <a:r>
              <a:rPr lang="en-US" sz="2000" dirty="0"/>
              <a:t>All materials are evaluated in terms of the criteria previously distributed (on award announcement sheet)</a:t>
            </a:r>
          </a:p>
        </p:txBody>
      </p:sp>
    </p:spTree>
    <p:extLst>
      <p:ext uri="{BB962C8B-B14F-4D97-AF65-F5344CB8AC3E}">
        <p14:creationId xmlns:p14="http://schemas.microsoft.com/office/powerpoint/2010/main" val="3866678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460" y="1558212"/>
            <a:ext cx="6428793" cy="1492898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840692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4933" y="904028"/>
            <a:ext cx="7213549" cy="128089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WELCOME!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4933" y="2184918"/>
            <a:ext cx="8915400" cy="3777622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Overview of (changes to) award process</a:t>
            </a:r>
          </a:p>
          <a:p>
            <a:r>
              <a:rPr lang="en-US" sz="2800" dirty="0"/>
              <a:t>Cover Letter from Supervisor / Unit Head</a:t>
            </a:r>
          </a:p>
          <a:p>
            <a:r>
              <a:rPr lang="en-US" sz="2800" dirty="0"/>
              <a:t>Advising Resume / Vita</a:t>
            </a:r>
          </a:p>
          <a:p>
            <a:r>
              <a:rPr lang="en-US" sz="2800" dirty="0"/>
              <a:t>Personal Philosophy on Advising</a:t>
            </a:r>
          </a:p>
          <a:p>
            <a:r>
              <a:rPr lang="en-US" sz="2800" dirty="0"/>
              <a:t>Supplemental Comments</a:t>
            </a:r>
          </a:p>
          <a:p>
            <a:r>
              <a:rPr lang="en-US" sz="2800" dirty="0"/>
              <a:t>Overall Organization</a:t>
            </a:r>
          </a:p>
          <a:p>
            <a:r>
              <a:rPr lang="en-US" sz="2800" dirty="0"/>
              <a:t>Selection Process</a:t>
            </a:r>
          </a:p>
          <a:p>
            <a:endParaRPr lang="en-US" sz="28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33673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8827" y="997335"/>
            <a:ext cx="7213549" cy="1280890"/>
          </a:xfrm>
        </p:spPr>
        <p:txBody>
          <a:bodyPr>
            <a:normAutofit/>
          </a:bodyPr>
          <a:lstStyle/>
          <a:p>
            <a:r>
              <a:rPr lang="en-US" sz="4400" dirty="0"/>
              <a:t>Awards &amp;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4933" y="2184918"/>
            <a:ext cx="8915400" cy="3777622"/>
          </a:xfrm>
        </p:spPr>
        <p:txBody>
          <a:bodyPr>
            <a:normAutofit/>
          </a:bodyPr>
          <a:lstStyle/>
          <a:p>
            <a:r>
              <a:rPr lang="en-US" sz="2800" dirty="0"/>
              <a:t>Overview of changes to award process</a:t>
            </a:r>
          </a:p>
          <a:p>
            <a:r>
              <a:rPr lang="en-US" sz="2800" dirty="0"/>
              <a:t>Overview of awards</a:t>
            </a:r>
          </a:p>
          <a:p>
            <a:r>
              <a:rPr lang="en-US" sz="2800" dirty="0"/>
              <a:t>Selection Committee Composition</a:t>
            </a:r>
          </a:p>
          <a:p>
            <a:r>
              <a:rPr lang="en-US" sz="2800" dirty="0"/>
              <a:t>Balance accessible and academic language</a:t>
            </a:r>
          </a:p>
          <a:p>
            <a:r>
              <a:rPr lang="en-US" sz="2800" dirty="0"/>
              <a:t>Guidelines, not directives</a:t>
            </a:r>
          </a:p>
          <a:p>
            <a:endParaRPr lang="en-US" sz="28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52776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6819" y="969343"/>
            <a:ext cx="7194887" cy="1280890"/>
          </a:xfrm>
        </p:spPr>
        <p:txBody>
          <a:bodyPr/>
          <a:lstStyle/>
          <a:p>
            <a:r>
              <a:rPr lang="en-US" sz="4400" dirty="0"/>
              <a:t>Supervisor</a:t>
            </a:r>
            <a:r>
              <a:rPr lang="en-US" dirty="0"/>
              <a:t> </a:t>
            </a:r>
            <a:r>
              <a:rPr lang="en-US" sz="4400" dirty="0"/>
              <a:t>Support 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038355" cy="2988906"/>
          </a:xfrm>
        </p:spPr>
        <p:txBody>
          <a:bodyPr>
            <a:noAutofit/>
          </a:bodyPr>
          <a:lstStyle/>
          <a:p>
            <a:r>
              <a:rPr lang="en-US" sz="2000" dirty="0"/>
              <a:t>Provide context of nominee’s job</a:t>
            </a:r>
          </a:p>
          <a:p>
            <a:r>
              <a:rPr lang="en-US" sz="2000" dirty="0"/>
              <a:t>Provide evidence they go </a:t>
            </a:r>
            <a:r>
              <a:rPr lang="en-US" sz="2000" i="1" dirty="0"/>
              <a:t>above and beyond </a:t>
            </a:r>
            <a:r>
              <a:rPr lang="en-US" sz="2000" dirty="0"/>
              <a:t>their assigned duties</a:t>
            </a:r>
          </a:p>
          <a:p>
            <a:r>
              <a:rPr lang="en-US" sz="2000" dirty="0"/>
              <a:t>Provide </a:t>
            </a:r>
            <a:r>
              <a:rPr lang="en-US" sz="2000" i="1" dirty="0"/>
              <a:t>specific </a:t>
            </a:r>
            <a:r>
              <a:rPr lang="en-US" sz="2000" dirty="0"/>
              <a:t>examples</a:t>
            </a:r>
          </a:p>
          <a:p>
            <a:r>
              <a:rPr lang="en-US" sz="2000" dirty="0"/>
              <a:t>Qualitative and quantitative information is appropriate</a:t>
            </a:r>
          </a:p>
          <a:p>
            <a:r>
              <a:rPr lang="en-US" sz="2000" dirty="0"/>
              <a:t>What does the supervisor know that will not appear elsewhere in the packet?</a:t>
            </a:r>
          </a:p>
        </p:txBody>
      </p:sp>
    </p:spTree>
    <p:extLst>
      <p:ext uri="{BB962C8B-B14F-4D97-AF65-F5344CB8AC3E}">
        <p14:creationId xmlns:p14="http://schemas.microsoft.com/office/powerpoint/2010/main" val="3399937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2134" y="899363"/>
            <a:ext cx="7176226" cy="836131"/>
          </a:xfrm>
        </p:spPr>
        <p:txBody>
          <a:bodyPr>
            <a:normAutofit/>
          </a:bodyPr>
          <a:lstStyle/>
          <a:p>
            <a:r>
              <a:rPr lang="en-US" sz="4400" dirty="0"/>
              <a:t>Advising Resume or Vita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0551" y="2040293"/>
            <a:ext cx="8915400" cy="4257870"/>
          </a:xfrm>
        </p:spPr>
        <p:txBody>
          <a:bodyPr>
            <a:noAutofit/>
          </a:bodyPr>
          <a:lstStyle/>
          <a:p>
            <a:r>
              <a:rPr lang="en-US" sz="2000" dirty="0"/>
              <a:t>ADVISING based – not a generic resume</a:t>
            </a:r>
          </a:p>
          <a:p>
            <a:r>
              <a:rPr lang="en-US" sz="2000" dirty="0"/>
              <a:t>Job duties for advising/university/student-related positions</a:t>
            </a:r>
          </a:p>
          <a:p>
            <a:r>
              <a:rPr lang="en-US" sz="2000" dirty="0"/>
              <a:t>Educational history, with additional exposition when advising-related</a:t>
            </a:r>
          </a:p>
          <a:p>
            <a:r>
              <a:rPr lang="en-US" sz="2000" dirty="0"/>
              <a:t>Materials or activities developed to assist in advising</a:t>
            </a:r>
          </a:p>
          <a:p>
            <a:r>
              <a:rPr lang="en-US" sz="2000" dirty="0"/>
              <a:t>Participation in UGA-wide advising-related activities</a:t>
            </a:r>
          </a:p>
          <a:p>
            <a:r>
              <a:rPr lang="en-US" sz="2000" dirty="0"/>
              <a:t>Participation in professional organizations</a:t>
            </a:r>
          </a:p>
          <a:p>
            <a:r>
              <a:rPr lang="en-US" sz="2000" dirty="0"/>
              <a:t>Other activities related to advising which exemplify going </a:t>
            </a:r>
            <a:r>
              <a:rPr lang="en-US" sz="2000" i="1" dirty="0"/>
              <a:t>above and beyond</a:t>
            </a:r>
            <a:endParaRPr lang="en-US" sz="2000" dirty="0"/>
          </a:p>
          <a:p>
            <a:r>
              <a:rPr lang="en-US" sz="2000" dirty="0"/>
              <a:t>Be picky and impressive, and format efficiently! (2 pages max)</a:t>
            </a:r>
          </a:p>
        </p:txBody>
      </p:sp>
    </p:spTree>
    <p:extLst>
      <p:ext uri="{BB962C8B-B14F-4D97-AF65-F5344CB8AC3E}">
        <p14:creationId xmlns:p14="http://schemas.microsoft.com/office/powerpoint/2010/main" val="2219706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2803" y="908694"/>
            <a:ext cx="8911687" cy="1280890"/>
          </a:xfrm>
        </p:spPr>
        <p:txBody>
          <a:bodyPr>
            <a:normAutofit/>
          </a:bodyPr>
          <a:lstStyle/>
          <a:p>
            <a:r>
              <a:rPr lang="en-US" sz="4400" dirty="0"/>
              <a:t>Personal Philosophy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6535" y="2068286"/>
            <a:ext cx="8915400" cy="3777622"/>
          </a:xfrm>
        </p:spPr>
        <p:txBody>
          <a:bodyPr>
            <a:noAutofit/>
          </a:bodyPr>
          <a:lstStyle/>
          <a:p>
            <a:r>
              <a:rPr lang="en-US" sz="2000" dirty="0"/>
              <a:t>Zero consensus on what this should look like</a:t>
            </a:r>
          </a:p>
          <a:p>
            <a:r>
              <a:rPr lang="en-US" sz="2000" dirty="0"/>
              <a:t>Best practices:</a:t>
            </a:r>
          </a:p>
          <a:p>
            <a:pPr lvl="1"/>
            <a:r>
              <a:rPr lang="en-US" sz="1800" dirty="0"/>
              <a:t>Reflect, draft, rewrite, repeat</a:t>
            </a:r>
          </a:p>
          <a:p>
            <a:pPr lvl="1"/>
            <a:r>
              <a:rPr lang="en-US" sz="1800" dirty="0"/>
              <a:t>Write well! Have an overarching philosophy (thesis), and specific examples or beliefs related back to this overarching philosophy</a:t>
            </a:r>
          </a:p>
          <a:p>
            <a:pPr lvl="1"/>
            <a:r>
              <a:rPr lang="en-US" sz="1800" dirty="0"/>
              <a:t>Use established theories, </a:t>
            </a:r>
            <a:r>
              <a:rPr lang="en-US" sz="1800" i="1" dirty="0"/>
              <a:t>in service of </a:t>
            </a:r>
            <a:r>
              <a:rPr lang="en-US" sz="1800" dirty="0"/>
              <a:t>your own personal advising philosophy</a:t>
            </a:r>
          </a:p>
          <a:p>
            <a:pPr lvl="1"/>
            <a:r>
              <a:rPr lang="en-US" sz="1800" dirty="0"/>
              <a:t>What makes your advising different from other advisors?</a:t>
            </a:r>
          </a:p>
          <a:p>
            <a:pPr lvl="1"/>
            <a:r>
              <a:rPr lang="en-US" sz="1800" dirty="0"/>
              <a:t>What core values guide you when you have difficult advising decisions to make?</a:t>
            </a:r>
          </a:p>
          <a:p>
            <a:pPr lvl="1"/>
            <a:r>
              <a:rPr lang="en-US" sz="1800" dirty="0"/>
              <a:t>How have you grown or changed as an advisor?</a:t>
            </a: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21181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9178" y="612126"/>
            <a:ext cx="9417523" cy="1280890"/>
          </a:xfrm>
        </p:spPr>
        <p:txBody>
          <a:bodyPr>
            <a:noAutofit/>
          </a:bodyPr>
          <a:lstStyle/>
          <a:p>
            <a:r>
              <a:rPr lang="en-US" sz="4400" dirty="0"/>
              <a:t>Supplemental Student Comments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59178" y="2385176"/>
            <a:ext cx="3829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Targeted email request?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43830" y="1772204"/>
            <a:ext cx="3204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Mass email request?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90509" y="2817438"/>
            <a:ext cx="3057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Supervisor request?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41889" y="3831161"/>
            <a:ext cx="2651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Advisor request?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43830" y="4258255"/>
            <a:ext cx="1669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Qualtrics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71683" y="3877519"/>
            <a:ext cx="2650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Open response?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71272" y="3241792"/>
            <a:ext cx="156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Prompts?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01895" y="4744061"/>
            <a:ext cx="2521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Award Criteria?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90509" y="5205726"/>
            <a:ext cx="2795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Student Context?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29792" y="5846542"/>
            <a:ext cx="429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Formatting &amp; Organization?</a:t>
            </a:r>
          </a:p>
        </p:txBody>
      </p:sp>
    </p:spTree>
    <p:extLst>
      <p:ext uri="{BB962C8B-B14F-4D97-AF65-F5344CB8AC3E}">
        <p14:creationId xmlns:p14="http://schemas.microsoft.com/office/powerpoint/2010/main" val="1729361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8158" y="899362"/>
            <a:ext cx="8911687" cy="1280890"/>
          </a:xfrm>
        </p:spPr>
        <p:txBody>
          <a:bodyPr>
            <a:normAutofit/>
          </a:bodyPr>
          <a:lstStyle/>
          <a:p>
            <a:r>
              <a:rPr lang="en-US" sz="4400" dirty="0"/>
              <a:t>Other Supplemental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0248" y="1984309"/>
            <a:ext cx="8915400" cy="4407159"/>
          </a:xfrm>
        </p:spPr>
        <p:txBody>
          <a:bodyPr>
            <a:noAutofit/>
          </a:bodyPr>
          <a:lstStyle/>
          <a:p>
            <a:r>
              <a:rPr lang="en-US" sz="2000" b="1" dirty="0"/>
              <a:t>Colleagues</a:t>
            </a:r>
          </a:p>
          <a:p>
            <a:pPr lvl="1"/>
            <a:r>
              <a:rPr lang="en-US" sz="1800" dirty="0"/>
              <a:t>Paragraph or two is sufficient, full page letter probably unnecessary in most cases</a:t>
            </a:r>
          </a:p>
          <a:p>
            <a:pPr lvl="1"/>
            <a:r>
              <a:rPr lang="en-US" sz="1800" dirty="0"/>
              <a:t>Address context in which you work with nominee</a:t>
            </a:r>
          </a:p>
          <a:p>
            <a:pPr lvl="1"/>
            <a:r>
              <a:rPr lang="en-US" sz="1800" dirty="0"/>
              <a:t>How has the nominee gone </a:t>
            </a:r>
            <a:r>
              <a:rPr lang="en-US" sz="1800" i="1" dirty="0"/>
              <a:t>above and beyond </a:t>
            </a:r>
            <a:r>
              <a:rPr lang="en-US" sz="1800" dirty="0"/>
              <a:t>what was expected?</a:t>
            </a:r>
          </a:p>
          <a:p>
            <a:pPr lvl="1"/>
            <a:r>
              <a:rPr lang="en-US" sz="1800" dirty="0"/>
              <a:t>Give </a:t>
            </a:r>
            <a:r>
              <a:rPr lang="en-US" sz="1800" i="1" dirty="0"/>
              <a:t>specific </a:t>
            </a:r>
            <a:r>
              <a:rPr lang="en-US" sz="1800" dirty="0"/>
              <a:t>examples!</a:t>
            </a:r>
          </a:p>
          <a:p>
            <a:r>
              <a:rPr lang="en-US" sz="2000" b="1" dirty="0"/>
              <a:t>Survey Data</a:t>
            </a:r>
          </a:p>
          <a:p>
            <a:pPr lvl="1"/>
            <a:r>
              <a:rPr lang="en-US" sz="1800" dirty="0"/>
              <a:t>Provide context of survey: when distributed, how distributed, and to whom?</a:t>
            </a:r>
          </a:p>
          <a:p>
            <a:pPr lvl="1"/>
            <a:r>
              <a:rPr lang="en-US" sz="1800" dirty="0"/>
              <a:t>Provide baseline comparison (average) to ensure audience understands the nominee went </a:t>
            </a:r>
            <a:r>
              <a:rPr lang="en-US" sz="1800" i="1" dirty="0"/>
              <a:t>above and beyond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90471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950682"/>
            <a:ext cx="7185557" cy="840796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Formatting Matters!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4527" y="2096277"/>
            <a:ext cx="8915400" cy="3777622"/>
          </a:xfrm>
        </p:spPr>
        <p:txBody>
          <a:bodyPr>
            <a:normAutofit/>
          </a:bodyPr>
          <a:lstStyle/>
          <a:p>
            <a:r>
              <a:rPr lang="en-US" sz="2000" dirty="0"/>
              <a:t>Consistent font choice</a:t>
            </a:r>
          </a:p>
          <a:p>
            <a:r>
              <a:rPr lang="en-US" sz="2000" dirty="0"/>
              <a:t>Visually pleasing and organized formatting</a:t>
            </a:r>
          </a:p>
          <a:p>
            <a:r>
              <a:rPr lang="en-US" sz="2000" dirty="0"/>
              <a:t>Clear demarcations of different sections and sub-sections</a:t>
            </a:r>
          </a:p>
          <a:p>
            <a:r>
              <a:rPr lang="en-US" sz="2000" dirty="0"/>
              <a:t>Sections all retain similar feel</a:t>
            </a:r>
          </a:p>
          <a:p>
            <a:r>
              <a:rPr lang="en-US" sz="2000" dirty="0"/>
              <a:t>If you aren’t good at this, ASK FOR HELP! It matters. (Think of the resumes you get…)</a:t>
            </a:r>
          </a:p>
        </p:txBody>
      </p:sp>
    </p:spTree>
    <p:extLst>
      <p:ext uri="{BB962C8B-B14F-4D97-AF65-F5344CB8AC3E}">
        <p14:creationId xmlns:p14="http://schemas.microsoft.com/office/powerpoint/2010/main" val="253737233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268</TotalTime>
  <Words>504</Words>
  <Application>Microsoft Macintosh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Wisp</vt:lpstr>
      <vt:lpstr>UGA Advisor Award Packet Info Session</vt:lpstr>
      <vt:lpstr>WELCOME!</vt:lpstr>
      <vt:lpstr>Awards &amp; Process</vt:lpstr>
      <vt:lpstr>Supervisor Support Letter</vt:lpstr>
      <vt:lpstr>Advising Resume or Vita</vt:lpstr>
      <vt:lpstr>Personal Philosophy</vt:lpstr>
      <vt:lpstr>Supplemental Student Comments</vt:lpstr>
      <vt:lpstr>Other Supplemental Materials</vt:lpstr>
      <vt:lpstr>Formatting Matters!</vt:lpstr>
      <vt:lpstr>Selection Process</vt:lpstr>
      <vt:lpstr>QUESTIONS?</vt:lpstr>
    </vt:vector>
  </TitlesOfParts>
  <Company>Franklin College - University of Georgia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UGA Advisor Award Packet Info Session</dc:title>
  <dc:creator>Michael Merva</dc:creator>
  <cp:lastModifiedBy>Ashley Morgan Whitten</cp:lastModifiedBy>
  <cp:revision>12</cp:revision>
  <dcterms:created xsi:type="dcterms:W3CDTF">2019-01-16T16:53:43Z</dcterms:created>
  <dcterms:modified xsi:type="dcterms:W3CDTF">2021-01-15T14:06:16Z</dcterms:modified>
</cp:coreProperties>
</file>